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"/>
  </p:notesMasterIdLst>
  <p:sldIdLst>
    <p:sldId id="260" r:id="rId2"/>
    <p:sldId id="261" r:id="rId3"/>
    <p:sldId id="263" r:id="rId4"/>
    <p:sldId id="262" r:id="rId5"/>
    <p:sldId id="264" r:id="rId6"/>
  </p:sldIdLst>
  <p:sldSz cx="12192000" cy="6858000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Calibri Light" panose="020F0302020204030204" pitchFamily="34" charset="0"/>
      <p:regular r:id="rId12"/>
      <p:italic r:id="rId13"/>
    </p:embeddedFont>
    <p:embeddedFont>
      <p:font typeface="Georgia" panose="02040502050405020303" pitchFamily="18" charset="0"/>
      <p:regular r:id="rId14"/>
      <p:bold r:id="rId15"/>
      <p:italic r:id="rId16"/>
      <p:boldItalic r:id="rId17"/>
    </p:embeddedFont>
    <p:embeddedFont>
      <p:font typeface="Old English Text MT" panose="03040902040508030806" pitchFamily="66" charset="0"/>
      <p:regular r:id="rId1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B8FD32-D744-4EEB-B8C4-39D07D920B33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021690-CE7A-44EB-AB32-84BCEF0A5D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256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0E494C-E9F3-4BE7-9A1B-CF589BE030C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870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0E494C-E9F3-4BE7-9A1B-CF589BE030C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953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0E494C-E9F3-4BE7-9A1B-CF589BE030C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254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0E494C-E9F3-4BE7-9A1B-CF589BE030C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544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0E494C-E9F3-4BE7-9A1B-CF589BE030C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56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39F84F-DA68-4211-9190-7FE94E9677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CC3601-CC02-47C3-845B-D13FB7A25C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AFD29A-B248-40D5-A5ED-9913B4390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35736-1485-47F8-A766-981CCC6805E0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3E5173-B365-43C4-8181-94AFD6D16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9F7D3F-B5B4-4814-9CD2-6CBD3C491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9536E-AFC7-47AF-885E-7978684194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936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18A507-84B4-4FA6-AF69-CF6B3CA23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C9325C-32D9-4752-8CFF-21C8F9D683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0319E6-7DA8-4E6B-9A23-83A4099E8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35736-1485-47F8-A766-981CCC6805E0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8BDA9E-01E5-4D9F-A6DB-EF1DEC37B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F7A161-8A63-49B3-8B73-DB5A8BF98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9536E-AFC7-47AF-885E-7978684194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458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387BBD9-3320-4D1A-B2FA-4812910182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6A07903-F135-48D5-A33C-CEF2ACD802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A2554B-DD27-4304-B5E8-C06BA48AA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35736-1485-47F8-A766-981CCC6805E0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096F2C-CCA0-4575-8AC4-984331319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6DA0FD-6707-4A28-9C27-C290D295D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9536E-AFC7-47AF-885E-7978684194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500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D16C77-38CC-42B6-8460-D70A40B12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68F04A-011A-40F6-BD90-C788165428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EAB96C-C307-4086-B2F7-056C0EA1A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35736-1485-47F8-A766-981CCC6805E0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D208E4-1F62-43AC-B677-394C3F3AA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753F68-8848-41A7-BD52-1AE0CEE67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9536E-AFC7-47AF-885E-7978684194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578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FB259-DB74-46B3-99B3-40F412F00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43DBA2-FF51-4EEE-BA07-46DD3C09A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E40F63-AC06-474B-9E1E-38D06242F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35736-1485-47F8-A766-981CCC6805E0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86CBCF-6682-4B48-91BB-41F94D2AA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6F9DFE-2236-468C-89BF-529174F22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9536E-AFC7-47AF-885E-7978684194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619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F023E1-F478-4177-BAFB-0E12E7959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989D2F-47FB-4EDE-877D-C92E1F328E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877ACDE-7DAD-4E88-A745-20DA80357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A132E-F24B-4604-8DA1-C0E4057AF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35736-1485-47F8-A766-981CCC6805E0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3D8139-0075-4053-8A69-A65BBB7FD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B53F25-9FD4-4C56-9D0A-E68413C6D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9536E-AFC7-47AF-885E-7978684194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93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A8DAE1-6BF5-4A9E-8EBA-FF6120BA9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DEDC70-5D6F-4D70-8225-322DD4651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BD0DC29-F0C5-49F4-9539-03D0937C85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07FF0B2-02F0-4677-A3F4-2A9B800262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3C73C21-F2D9-4795-A9CD-1A8BE52ABB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215A380-8516-419E-BD96-D37948323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35736-1485-47F8-A766-981CCC6805E0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06FC5F8-EE06-4406-AA92-8517A2CBD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7D6CCA6-BEA1-4AA0-9F3E-AE8560CAC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9536E-AFC7-47AF-885E-7978684194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993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B42992-CCC8-4912-A36F-4C5C3EAFA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46EC14E-6C0E-4249-BAB8-B3AA0DED1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35736-1485-47F8-A766-981CCC6805E0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703775B-879B-4444-8758-A2BCABA19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E5876AE-6050-4A0D-BB5B-774BCC24B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9536E-AFC7-47AF-885E-7978684194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231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0D2C80F-4E07-4582-845A-B504E7E49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35736-1485-47F8-A766-981CCC6805E0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1597E59-EEDE-4BFA-92EA-AA98AFDF2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56BAC36-BC8A-488B-A1F3-C83611E85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9536E-AFC7-47AF-885E-7978684194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558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E6C4C7-3834-4C6E-BD37-310CCFCEB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277AE0-316F-4208-9D9D-F4EE9E906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E3338E3-49D1-4EDF-A8CC-92EC603243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0408BD-29D4-4716-A730-DF4AC048B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35736-1485-47F8-A766-981CCC6805E0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713B48-854A-47CA-A39B-4919086E9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375877-498F-45B3-A004-330F28280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9536E-AFC7-47AF-885E-7978684194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772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4D440D-68DF-4E68-8069-56D60C4F6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191584-C95F-491A-846E-28CD526BDC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23A00AB-2E84-4E1F-ADEC-BBD286D387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E09469-F751-45EF-A5E5-EADCCA096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35736-1485-47F8-A766-981CCC6805E0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8A85333-A1FB-4A4A-B96D-3F6C6E341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8BE4DA-2CC4-4834-B486-E3602AA8F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9536E-AFC7-47AF-885E-7978684194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367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0EF71A-BCC7-4220-BF69-812CF3541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D6D5B6-EBC9-4BB1-A8F0-BD9B1E2A9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795959-B580-4DFE-B07E-EE755A12FD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35736-1485-47F8-A766-981CCC6805E0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46210F-8A70-4E03-84B6-B59F84D3A0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E041FE-E78B-458D-AB69-43712250C9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9536E-AFC7-47AF-885E-7978684194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797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jpeg"/><Relationship Id="rId3" Type="http://schemas.openxmlformats.org/officeDocument/2006/relationships/image" Target="../media/image1.pn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13.jpeg"/><Relationship Id="rId5" Type="http://schemas.openxmlformats.org/officeDocument/2006/relationships/image" Target="../media/image7.jpg"/><Relationship Id="rId15" Type="http://schemas.openxmlformats.org/officeDocument/2006/relationships/image" Target="../media/image17.jpg"/><Relationship Id="rId10" Type="http://schemas.openxmlformats.org/officeDocument/2006/relationships/image" Target="../media/image12.jpeg"/><Relationship Id="rId4" Type="http://schemas.openxmlformats.org/officeDocument/2006/relationships/image" Target="../media/image2.jpg"/><Relationship Id="rId9" Type="http://schemas.openxmlformats.org/officeDocument/2006/relationships/image" Target="../media/image11.JPG"/><Relationship Id="rId14" Type="http://schemas.openxmlformats.org/officeDocument/2006/relationships/image" Target="../media/image1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15.jpeg"/><Relationship Id="rId10" Type="http://schemas.openxmlformats.org/officeDocument/2006/relationships/image" Target="../media/image22.jpg"/><Relationship Id="rId4" Type="http://schemas.openxmlformats.org/officeDocument/2006/relationships/image" Target="../media/image2.jpg"/><Relationship Id="rId9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13" Type="http://schemas.openxmlformats.org/officeDocument/2006/relationships/image" Target="../media/image31.jpg"/><Relationship Id="rId3" Type="http://schemas.openxmlformats.org/officeDocument/2006/relationships/image" Target="../media/image1.png"/><Relationship Id="rId7" Type="http://schemas.openxmlformats.org/officeDocument/2006/relationships/image" Target="../media/image25.JPG"/><Relationship Id="rId12" Type="http://schemas.openxmlformats.org/officeDocument/2006/relationships/image" Target="../media/image30.jpg"/><Relationship Id="rId17" Type="http://schemas.openxmlformats.org/officeDocument/2006/relationships/image" Target="../media/image35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11" Type="http://schemas.openxmlformats.org/officeDocument/2006/relationships/image" Target="../media/image29.jpg"/><Relationship Id="rId5" Type="http://schemas.openxmlformats.org/officeDocument/2006/relationships/image" Target="../media/image23.JPG"/><Relationship Id="rId15" Type="http://schemas.openxmlformats.org/officeDocument/2006/relationships/image" Target="../media/image33.jpg"/><Relationship Id="rId10" Type="http://schemas.openxmlformats.org/officeDocument/2006/relationships/image" Target="../media/image28.jpg"/><Relationship Id="rId4" Type="http://schemas.openxmlformats.org/officeDocument/2006/relationships/image" Target="../media/image2.jpg"/><Relationship Id="rId9" Type="http://schemas.openxmlformats.org/officeDocument/2006/relationships/image" Target="../media/image27.jpg"/><Relationship Id="rId14" Type="http://schemas.openxmlformats.org/officeDocument/2006/relationships/image" Target="../media/image3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13" Type="http://schemas.openxmlformats.org/officeDocument/2006/relationships/image" Target="../media/image44.jpeg"/><Relationship Id="rId3" Type="http://schemas.openxmlformats.org/officeDocument/2006/relationships/image" Target="../media/image1.png"/><Relationship Id="rId7" Type="http://schemas.openxmlformats.org/officeDocument/2006/relationships/image" Target="../media/image38.jpg"/><Relationship Id="rId12" Type="http://schemas.openxmlformats.org/officeDocument/2006/relationships/image" Target="../media/image43.jp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jpg"/><Relationship Id="rId5" Type="http://schemas.openxmlformats.org/officeDocument/2006/relationships/image" Target="../media/image36.jpg"/><Relationship Id="rId15" Type="http://schemas.openxmlformats.org/officeDocument/2006/relationships/image" Target="../media/image46.jpeg"/><Relationship Id="rId10" Type="http://schemas.openxmlformats.org/officeDocument/2006/relationships/image" Target="../media/image41.jpg"/><Relationship Id="rId4" Type="http://schemas.openxmlformats.org/officeDocument/2006/relationships/image" Target="../media/image2.jpg"/><Relationship Id="rId9" Type="http://schemas.openxmlformats.org/officeDocument/2006/relationships/image" Target="../media/image40.jpg"/><Relationship Id="rId1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81200" y="332656"/>
            <a:ext cx="8229600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/>
              <a:t>Производство лифтовых компонентов.</a:t>
            </a:r>
            <a:br>
              <a:rPr lang="ru-RU" sz="2800" dirty="0"/>
            </a:br>
            <a:endParaRPr lang="ru-RU" sz="18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305" y="49700"/>
            <a:ext cx="882794" cy="787012"/>
          </a:xfrm>
        </p:spPr>
      </p:pic>
      <p:cxnSp>
        <p:nvCxnSpPr>
          <p:cNvPr id="7" name="Прямая соединительная линия 6"/>
          <p:cNvCxnSpPr>
            <a:cxnSpLocks/>
          </p:cNvCxnSpPr>
          <p:nvPr/>
        </p:nvCxnSpPr>
        <p:spPr>
          <a:xfrm>
            <a:off x="301841" y="836712"/>
            <a:ext cx="11665258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86CF9C-AB27-4825-BB64-7B7A45A0F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01" y="13061"/>
            <a:ext cx="1150404" cy="787013"/>
          </a:xfrm>
          <a:prstGeom prst="rect">
            <a:avLst/>
          </a:prstGeom>
        </p:spPr>
      </p:pic>
      <p:sp>
        <p:nvSpPr>
          <p:cNvPr id="10" name="Скругленный прямоугольник 2">
            <a:extLst>
              <a:ext uri="{FF2B5EF4-FFF2-40B4-BE49-F238E27FC236}">
                <a16:creationId xmlns:a16="http://schemas.microsoft.com/office/drawing/2014/main" id="{FCB41F15-EFE1-48C0-8F53-029AF1D0FFC6}"/>
              </a:ext>
            </a:extLst>
          </p:cNvPr>
          <p:cNvSpPr/>
          <p:nvPr/>
        </p:nvSpPr>
        <p:spPr>
          <a:xfrm>
            <a:off x="301841" y="1000458"/>
            <a:ext cx="4103543" cy="3252627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2">
            <a:extLst>
              <a:ext uri="{FF2B5EF4-FFF2-40B4-BE49-F238E27FC236}">
                <a16:creationId xmlns:a16="http://schemas.microsoft.com/office/drawing/2014/main" id="{1B009912-9B78-48DD-A1A9-1CAB34EE30A9}"/>
              </a:ext>
            </a:extLst>
          </p:cNvPr>
          <p:cNvSpPr/>
          <p:nvPr/>
        </p:nvSpPr>
        <p:spPr>
          <a:xfrm>
            <a:off x="7685771" y="1000459"/>
            <a:ext cx="4041893" cy="3324654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29D0111-E7B8-4DCA-927B-191C0F67C6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66" y="1094283"/>
            <a:ext cx="2639590" cy="6148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6FFABCF-665B-4096-A0F2-CB76CA400A93}"/>
              </a:ext>
            </a:extLst>
          </p:cNvPr>
          <p:cNvSpPr txBox="1"/>
          <p:nvPr/>
        </p:nvSpPr>
        <p:spPr>
          <a:xfrm>
            <a:off x="4904327" y="1746252"/>
            <a:ext cx="2383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Год основания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257B4D-827C-4FA9-BA3C-F560D27D7C47}"/>
              </a:ext>
            </a:extLst>
          </p:cNvPr>
          <p:cNvSpPr txBox="1"/>
          <p:nvPr/>
        </p:nvSpPr>
        <p:spPr>
          <a:xfrm>
            <a:off x="1885880" y="1768354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2005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C3956823-245E-4F2E-B63F-D6CCE82ED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8924" y="155171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BB8D9776-FCAA-4869-94EA-7A9F7E15F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9542" y="986228"/>
            <a:ext cx="356616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Общество с ограниченной ответственностью   </a:t>
            </a:r>
            <a:r>
              <a:rPr kumimoji="0" lang="ru-RU" altLang="ru-RU" sz="1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ld English Text MT" panose="03040902040508030806" pitchFamily="66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kumimoji="0" lang="ru-RU" altLang="ru-RU" sz="1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Европейские</a:t>
            </a:r>
            <a:r>
              <a:rPr kumimoji="0" lang="ru-RU" altLang="ru-RU" sz="1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ld English Text MT" panose="03040902040508030806" pitchFamily="66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подъёмные</a:t>
            </a:r>
            <a:r>
              <a:rPr kumimoji="0" lang="ru-RU" altLang="ru-RU" sz="1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ld English Text MT" panose="03040902040508030806" pitchFamily="66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машины</a:t>
            </a:r>
            <a:r>
              <a:rPr kumimoji="0" lang="ru-RU" altLang="ru-RU" sz="1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E48D97-B005-408F-B246-11146EF6DF9C}"/>
              </a:ext>
            </a:extLst>
          </p:cNvPr>
          <p:cNvSpPr txBox="1"/>
          <p:nvPr/>
        </p:nvSpPr>
        <p:spPr>
          <a:xfrm>
            <a:off x="9306855" y="1742437"/>
            <a:ext cx="1105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2008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B416DD-E2F8-443A-A47B-DB1F5C6CCCFD}"/>
              </a:ext>
            </a:extLst>
          </p:cNvPr>
          <p:cNvSpPr txBox="1"/>
          <p:nvPr/>
        </p:nvSpPr>
        <p:spPr>
          <a:xfrm>
            <a:off x="5166268" y="2248870"/>
            <a:ext cx="1715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Персонал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35C546-4FCA-41CA-99E2-09494DB1AED2}"/>
              </a:ext>
            </a:extLst>
          </p:cNvPr>
          <p:cNvSpPr txBox="1"/>
          <p:nvPr/>
        </p:nvSpPr>
        <p:spPr>
          <a:xfrm>
            <a:off x="1981200" y="2222922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80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D9B8FC-6071-4141-A7D4-2714F1AF7BD9}"/>
              </a:ext>
            </a:extLst>
          </p:cNvPr>
          <p:cNvSpPr txBox="1"/>
          <p:nvPr/>
        </p:nvSpPr>
        <p:spPr>
          <a:xfrm>
            <a:off x="9518745" y="2275218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22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B4D30E-0149-4C68-9895-9A7BDA14AA09}"/>
              </a:ext>
            </a:extLst>
          </p:cNvPr>
          <p:cNvSpPr txBox="1"/>
          <p:nvPr/>
        </p:nvSpPr>
        <p:spPr>
          <a:xfrm>
            <a:off x="4479467" y="2670114"/>
            <a:ext cx="3206304" cy="686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Производственная площадь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B0725D-D557-47A9-A420-BC413EF79845}"/>
              </a:ext>
            </a:extLst>
          </p:cNvPr>
          <p:cNvSpPr txBox="1"/>
          <p:nvPr/>
        </p:nvSpPr>
        <p:spPr>
          <a:xfrm>
            <a:off x="1798457" y="2643493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3500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95FF4E6-D2C4-4406-A581-DFB04915167C}"/>
              </a:ext>
            </a:extLst>
          </p:cNvPr>
          <p:cNvSpPr txBox="1"/>
          <p:nvPr/>
        </p:nvSpPr>
        <p:spPr>
          <a:xfrm>
            <a:off x="9410086" y="2746142"/>
            <a:ext cx="732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500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706E1A-5BF7-4FFD-AA72-2FA1CFE2E41F}"/>
              </a:ext>
            </a:extLst>
          </p:cNvPr>
          <p:cNvSpPr txBox="1"/>
          <p:nvPr/>
        </p:nvSpPr>
        <p:spPr>
          <a:xfrm>
            <a:off x="4394317" y="3361177"/>
            <a:ext cx="320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Основной вид деятельности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026FD43-929F-49A1-A6A6-5F943ABF043A}"/>
              </a:ext>
            </a:extLst>
          </p:cNvPr>
          <p:cNvSpPr txBox="1"/>
          <p:nvPr/>
        </p:nvSpPr>
        <p:spPr>
          <a:xfrm>
            <a:off x="495004" y="3429000"/>
            <a:ext cx="3867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Производство отливок из чугуна. Механическая обработка.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E9E3E0-10E5-4518-BDB5-028DAF6523A3}"/>
              </a:ext>
            </a:extLst>
          </p:cNvPr>
          <p:cNvSpPr txBox="1"/>
          <p:nvPr/>
        </p:nvSpPr>
        <p:spPr>
          <a:xfrm>
            <a:off x="7859975" y="3439722"/>
            <a:ext cx="3867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Производство подъёмно-транспортного оборудования. 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583B3DF-7FAF-474C-8C31-D63A4003E6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975" y="4408508"/>
            <a:ext cx="3783831" cy="243846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B4EE94A-9C85-48A9-805F-0860CE62F7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8" y="4325113"/>
            <a:ext cx="3735832" cy="249833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EF008FF-01F7-474E-B348-98D5B18FD8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056" y="4297680"/>
            <a:ext cx="3435125" cy="255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18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81200" y="332656"/>
            <a:ext cx="8229600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/>
              <a:t>Лифтовая лебедка серии ЛЛ.</a:t>
            </a:r>
            <a:br>
              <a:rPr lang="ru-RU" sz="2800" dirty="0"/>
            </a:br>
            <a:endParaRPr lang="ru-RU" sz="18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305" y="49700"/>
            <a:ext cx="882794" cy="787012"/>
          </a:xfrm>
        </p:spPr>
      </p:pic>
      <p:cxnSp>
        <p:nvCxnSpPr>
          <p:cNvPr id="7" name="Прямая соединительная линия 6"/>
          <p:cNvCxnSpPr>
            <a:cxnSpLocks/>
          </p:cNvCxnSpPr>
          <p:nvPr/>
        </p:nvCxnSpPr>
        <p:spPr>
          <a:xfrm>
            <a:off x="301841" y="836712"/>
            <a:ext cx="11665258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86CF9C-AB27-4825-BB64-7B7A45A0F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01" y="13061"/>
            <a:ext cx="1150404" cy="78701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4257B4D-827C-4FA9-BA3C-F560D27D7C47}"/>
              </a:ext>
            </a:extLst>
          </p:cNvPr>
          <p:cNvSpPr txBox="1"/>
          <p:nvPr/>
        </p:nvSpPr>
        <p:spPr>
          <a:xfrm>
            <a:off x="0" y="946565"/>
            <a:ext cx="5872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Грузоподъемность:  400 – 630 – 1000 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C3956823-245E-4F2E-B63F-D6CCE82ED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8924" y="155171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35C546-4FCA-41CA-99E2-09494DB1AED2}"/>
              </a:ext>
            </a:extLst>
          </p:cNvPr>
          <p:cNvSpPr txBox="1"/>
          <p:nvPr/>
        </p:nvSpPr>
        <p:spPr>
          <a:xfrm>
            <a:off x="0" y="1362115"/>
            <a:ext cx="4322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Кратность подвеса: 1:1; 2:1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B0725D-D557-47A9-A420-BC413EF79845}"/>
              </a:ext>
            </a:extLst>
          </p:cNvPr>
          <p:cNvSpPr txBox="1"/>
          <p:nvPr/>
        </p:nvSpPr>
        <p:spPr>
          <a:xfrm>
            <a:off x="0" y="1759234"/>
            <a:ext cx="5911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Скорость подъёма:  1,0 – 1,6 – 2,0 м</a:t>
            </a:r>
            <a:r>
              <a:rPr lang="en-US" sz="2800" dirty="0"/>
              <a:t>/c</a:t>
            </a:r>
            <a:endParaRPr lang="ru-RU" sz="2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E5979A-0E5A-4B66-8266-1268AE7DB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0" y="4444549"/>
            <a:ext cx="3550920" cy="24134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A2ACCD3-B203-4D73-87E5-DC1DC71937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028" y="910879"/>
            <a:ext cx="2365248" cy="177393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D5AD395-B0F5-4210-882A-63FF533714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276" y="908720"/>
            <a:ext cx="2654808" cy="176987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53CA20C-FE66-47CD-ACE7-CAC897BCEE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0" y="2678592"/>
            <a:ext cx="2365248" cy="1773936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0ABC973-E200-4657-99EC-021D28503A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248" y="2678592"/>
            <a:ext cx="2365248" cy="177393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6D0A0D49-FDFE-4F86-B56D-A9C168D6BE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1282" y="2679608"/>
            <a:ext cx="2459520" cy="1771904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1BAB0C37-2EF7-4A58-9402-251EB99F6A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802" y="2657892"/>
            <a:ext cx="2365248" cy="179361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3306E7E-020D-493B-8387-0C417CF942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050" y="2657891"/>
            <a:ext cx="2316034" cy="179361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05CA6F88-CD35-470C-8F52-4FF8FB4C477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1887" y="4749606"/>
            <a:ext cx="2384772" cy="178857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3AB78B01-0291-44B5-9CBA-9FB192D6824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840" y="4455730"/>
            <a:ext cx="2402270" cy="240227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5EC8D417-E3DE-47CF-8F31-7A0152608DA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635" y="4445623"/>
            <a:ext cx="1778369" cy="238494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FC5E0B49-2FDA-4AE5-8C03-DC9C1F261B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004" y="4445623"/>
            <a:ext cx="2235020" cy="238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812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81200" y="332656"/>
            <a:ext cx="8229600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/>
              <a:t>Лифтовая лебедка серии ЛЛ. Преимущества</a:t>
            </a:r>
            <a:br>
              <a:rPr lang="ru-RU" sz="2800" dirty="0"/>
            </a:br>
            <a:endParaRPr lang="ru-RU" sz="18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305" y="49700"/>
            <a:ext cx="882794" cy="787012"/>
          </a:xfrm>
        </p:spPr>
      </p:pic>
      <p:cxnSp>
        <p:nvCxnSpPr>
          <p:cNvPr id="7" name="Прямая соединительная линия 6"/>
          <p:cNvCxnSpPr>
            <a:cxnSpLocks/>
          </p:cNvCxnSpPr>
          <p:nvPr/>
        </p:nvCxnSpPr>
        <p:spPr>
          <a:xfrm>
            <a:off x="301841" y="836712"/>
            <a:ext cx="11665258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86CF9C-AB27-4825-BB64-7B7A45A0F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01" y="13061"/>
            <a:ext cx="1150404" cy="78701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4257B4D-827C-4FA9-BA3C-F560D27D7C47}"/>
              </a:ext>
            </a:extLst>
          </p:cNvPr>
          <p:cNvSpPr txBox="1"/>
          <p:nvPr/>
        </p:nvSpPr>
        <p:spPr>
          <a:xfrm>
            <a:off x="0" y="946565"/>
            <a:ext cx="5214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Повышенная прочность корпуса.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C3956823-245E-4F2E-B63F-D6CCE82ED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8924" y="155171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35C546-4FCA-41CA-99E2-09494DB1AED2}"/>
              </a:ext>
            </a:extLst>
          </p:cNvPr>
          <p:cNvSpPr txBox="1"/>
          <p:nvPr/>
        </p:nvSpPr>
        <p:spPr>
          <a:xfrm>
            <a:off x="0" y="1362115"/>
            <a:ext cx="5827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Максимальная нагрузка на ось  5,5 т.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B0725D-D557-47A9-A420-BC413EF79845}"/>
              </a:ext>
            </a:extLst>
          </p:cNvPr>
          <p:cNvSpPr txBox="1"/>
          <p:nvPr/>
        </p:nvSpPr>
        <p:spPr>
          <a:xfrm>
            <a:off x="0" y="1759234"/>
            <a:ext cx="94243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Низкий нагрев (40гр.С, 220-240 </a:t>
            </a:r>
            <a:r>
              <a:rPr lang="ru-RU" sz="2800" dirty="0" err="1"/>
              <a:t>вкл</a:t>
            </a:r>
            <a:r>
              <a:rPr lang="en-US" sz="2800" dirty="0"/>
              <a:t>/</a:t>
            </a:r>
            <a:r>
              <a:rPr lang="ru-RU" sz="2800" dirty="0"/>
              <a:t>ч. ПВ-40%) – </a:t>
            </a:r>
            <a:r>
              <a:rPr lang="en-US" sz="2800" dirty="0"/>
              <a:t>t</a:t>
            </a:r>
            <a:r>
              <a:rPr lang="ru-RU" sz="1200" dirty="0" err="1"/>
              <a:t>обм</a:t>
            </a:r>
            <a:r>
              <a:rPr lang="ru-RU" sz="2800" dirty="0"/>
              <a:t> 107гр.С: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05CA6F88-CD35-470C-8F52-4FF8FB4C47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1887" y="4749606"/>
            <a:ext cx="2384772" cy="178857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5E5D738-23B0-4CF0-8C37-D6B0A9CF43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581" y="873349"/>
            <a:ext cx="2782047" cy="208653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10B61A6-25A8-4B46-BE9C-5C80ACE89A50}"/>
              </a:ext>
            </a:extLst>
          </p:cNvPr>
          <p:cNvSpPr txBox="1"/>
          <p:nvPr/>
        </p:nvSpPr>
        <p:spPr>
          <a:xfrm>
            <a:off x="0" y="2147097"/>
            <a:ext cx="8927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Механическое крепление магнитов: большой диапазон </a:t>
            </a:r>
            <a:r>
              <a:rPr lang="en-US" sz="2800" dirty="0"/>
              <a:t>t</a:t>
            </a:r>
            <a:endParaRPr lang="ru-RU" sz="2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6D9A20-C725-4292-ABAC-FADE4F3553D1}"/>
              </a:ext>
            </a:extLst>
          </p:cNvPr>
          <p:cNvSpPr txBox="1"/>
          <p:nvPr/>
        </p:nvSpPr>
        <p:spPr>
          <a:xfrm>
            <a:off x="12510" y="2581266"/>
            <a:ext cx="8106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Комплектующие мировых лидеров: </a:t>
            </a:r>
            <a:r>
              <a:rPr lang="en-US" sz="2800" dirty="0" err="1"/>
              <a:t>Heidenhain</a:t>
            </a:r>
            <a:r>
              <a:rPr lang="en-US" sz="2800" dirty="0"/>
              <a:t>, SKF</a:t>
            </a:r>
            <a:r>
              <a:rPr lang="ru-RU" sz="2800" dirty="0"/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0631086-2509-46F3-9C98-D9F19734ABD9}"/>
              </a:ext>
            </a:extLst>
          </p:cNvPr>
          <p:cNvSpPr txBox="1"/>
          <p:nvPr/>
        </p:nvSpPr>
        <p:spPr>
          <a:xfrm>
            <a:off x="12510" y="2970748"/>
            <a:ext cx="12018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Быстрая и содержательная </a:t>
            </a:r>
            <a:r>
              <a:rPr lang="ru-RU" sz="2800" dirty="0" err="1"/>
              <a:t>тех.поддержка</a:t>
            </a:r>
            <a:r>
              <a:rPr lang="ru-RU" sz="2800" dirty="0"/>
              <a:t> на всех стадиях жизненного цикла.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74A83C-7255-4665-B274-7F791E382C48}"/>
              </a:ext>
            </a:extLst>
          </p:cNvPr>
          <p:cNvSpPr txBox="1"/>
          <p:nvPr/>
        </p:nvSpPr>
        <p:spPr>
          <a:xfrm>
            <a:off x="0" y="3335580"/>
            <a:ext cx="42414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Поставка запасных частей.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E24FA55-79F2-4412-BC35-A7013BFA005F}"/>
              </a:ext>
            </a:extLst>
          </p:cNvPr>
          <p:cNvSpPr txBox="1"/>
          <p:nvPr/>
        </p:nvSpPr>
        <p:spPr>
          <a:xfrm>
            <a:off x="0" y="3719523"/>
            <a:ext cx="98786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Обучение, тренинг, кастомизация, сервисные приспособления.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ABEF2B-F6B0-4AF0-930E-D4518A0A68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844" y="4440649"/>
            <a:ext cx="2133156" cy="240649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7625A69-32AA-44B6-809C-084C131A99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72575" y="4468298"/>
            <a:ext cx="3186269" cy="238970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DDAE348-0EF6-45BC-BA0D-094E2031C4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04789" y="4440648"/>
            <a:ext cx="3032387" cy="238970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496DC60-40E7-4D58-A016-EB40EDCCC0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175" y="4440648"/>
            <a:ext cx="2035399" cy="241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02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81200" y="332656"/>
            <a:ext cx="8229600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/>
              <a:t>Лифтовая лебедка серии </a:t>
            </a:r>
            <a:r>
              <a:rPr lang="en-US" sz="4000" dirty="0"/>
              <a:t>NS </a:t>
            </a:r>
            <a:r>
              <a:rPr lang="ru-RU" sz="4000" dirty="0"/>
              <a:t>для БМП.</a:t>
            </a:r>
            <a:br>
              <a:rPr lang="ru-RU" sz="2800" dirty="0"/>
            </a:br>
            <a:endParaRPr lang="ru-RU" sz="18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305" y="49700"/>
            <a:ext cx="882794" cy="787012"/>
          </a:xfrm>
        </p:spPr>
      </p:pic>
      <p:cxnSp>
        <p:nvCxnSpPr>
          <p:cNvPr id="7" name="Прямая соединительная линия 6"/>
          <p:cNvCxnSpPr>
            <a:cxnSpLocks/>
          </p:cNvCxnSpPr>
          <p:nvPr/>
        </p:nvCxnSpPr>
        <p:spPr>
          <a:xfrm>
            <a:off x="301841" y="836712"/>
            <a:ext cx="11665258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86CF9C-AB27-4825-BB64-7B7A45A0F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01" y="13061"/>
            <a:ext cx="1150404" cy="78701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4257B4D-827C-4FA9-BA3C-F560D27D7C47}"/>
              </a:ext>
            </a:extLst>
          </p:cNvPr>
          <p:cNvSpPr txBox="1"/>
          <p:nvPr/>
        </p:nvSpPr>
        <p:spPr>
          <a:xfrm>
            <a:off x="317462" y="1139898"/>
            <a:ext cx="35302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Грузоподъемность:  400 – 630 – 1000 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C3956823-245E-4F2E-B63F-D6CCE82ED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8924" y="155171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35C546-4FCA-41CA-99E2-09494DB1AED2}"/>
              </a:ext>
            </a:extLst>
          </p:cNvPr>
          <p:cNvSpPr txBox="1"/>
          <p:nvPr/>
        </p:nvSpPr>
        <p:spPr>
          <a:xfrm>
            <a:off x="301841" y="2227023"/>
            <a:ext cx="3764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Кратность подвеса:  2:1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B0725D-D557-47A9-A420-BC413EF79845}"/>
              </a:ext>
            </a:extLst>
          </p:cNvPr>
          <p:cNvSpPr txBox="1"/>
          <p:nvPr/>
        </p:nvSpPr>
        <p:spPr>
          <a:xfrm>
            <a:off x="301841" y="2893043"/>
            <a:ext cx="38374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Скорость подъёма:</a:t>
            </a:r>
            <a:endParaRPr lang="en-US" sz="2800" dirty="0"/>
          </a:p>
          <a:p>
            <a:r>
              <a:rPr lang="ru-RU" sz="2800" dirty="0"/>
              <a:t>  1,0 – 1,6 – 2,0 м</a:t>
            </a:r>
            <a:r>
              <a:rPr lang="en-US" sz="2800" dirty="0"/>
              <a:t>/c</a:t>
            </a:r>
            <a:endParaRPr lang="ru-RU" sz="2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35FB01-623D-4962-81C3-A52403F973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697" y="3692855"/>
            <a:ext cx="2652914" cy="207596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BD42C96-97B2-42F6-A290-3640CF64EC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148" y="3769145"/>
            <a:ext cx="2129740" cy="166656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8486DAF-440E-4CE2-8F2E-8F313559F0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194" y="3859849"/>
            <a:ext cx="2292989" cy="179431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A7AEAEF-BCBD-4EDF-9E91-CFFF262F95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28" y="3959948"/>
            <a:ext cx="1819656" cy="143582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716F060-F059-4E42-B783-9D5CD8CFAA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85" y="3959666"/>
            <a:ext cx="2046382" cy="143582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AE03EDC-982D-43F3-BB97-E22433B995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195" y="5446000"/>
            <a:ext cx="2240532" cy="142018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C4CAC0E-6F46-4122-9122-2A1DB1C11D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1" y="5424750"/>
            <a:ext cx="3512034" cy="142018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A51D99D-7B6C-4738-9755-AFBEB884C4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76" y="5412896"/>
            <a:ext cx="2235652" cy="129356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BDF6B3D-33D3-44BE-84F5-FB4937B13D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105" y="5429819"/>
            <a:ext cx="2343880" cy="135618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DA6D1D9-D43F-4BF7-9F74-0379027D62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971" y="3917486"/>
            <a:ext cx="1617862" cy="143777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CD7ECE11-162A-4D9B-BBEE-4628420BBFE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72441" y="5429819"/>
            <a:ext cx="1560794" cy="143637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E3FDE015-9684-45A3-A1A3-EE147BB8A4D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19423"/>
            <a:ext cx="3449164" cy="2811577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13A8786D-9496-46E4-9F77-E78A5FAF9D3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877" y="896224"/>
            <a:ext cx="3966851" cy="283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965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81200" y="332656"/>
            <a:ext cx="8229600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/>
              <a:t>Лифтовая лебедка серии ЛР</a:t>
            </a:r>
            <a:br>
              <a:rPr lang="ru-RU" sz="2800" dirty="0"/>
            </a:br>
            <a:endParaRPr lang="ru-RU" sz="18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305" y="49700"/>
            <a:ext cx="882794" cy="787012"/>
          </a:xfrm>
        </p:spPr>
      </p:pic>
      <p:cxnSp>
        <p:nvCxnSpPr>
          <p:cNvPr id="7" name="Прямая соединительная линия 6"/>
          <p:cNvCxnSpPr>
            <a:cxnSpLocks/>
          </p:cNvCxnSpPr>
          <p:nvPr/>
        </p:nvCxnSpPr>
        <p:spPr>
          <a:xfrm>
            <a:off x="301841" y="836712"/>
            <a:ext cx="11665258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86CF9C-AB27-4825-BB64-7B7A45A0F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01" y="13061"/>
            <a:ext cx="1150404" cy="787013"/>
          </a:xfrm>
          <a:prstGeom prst="rect">
            <a:avLst/>
          </a:prstGeom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C3956823-245E-4F2E-B63F-D6CCE82ED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8924" y="155171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A47720-FDDB-418D-8B89-7701B11847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869" y="3530110"/>
            <a:ext cx="2075072" cy="1567218"/>
          </a:xfrm>
          <a:prstGeom prst="rect">
            <a:avLst/>
          </a:prstGeom>
        </p:spPr>
      </p:pic>
      <p:pic>
        <p:nvPicPr>
          <p:cNvPr id="27" name="Рисунок 4">
            <a:extLst>
              <a:ext uri="{FF2B5EF4-FFF2-40B4-BE49-F238E27FC236}">
                <a16:creationId xmlns:a16="http://schemas.microsoft.com/office/drawing/2014/main" id="{D9F7701B-C139-4CEB-8248-3BC1A1AE0C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0" y="872082"/>
            <a:ext cx="5715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8">
            <a:extLst>
              <a:ext uri="{FF2B5EF4-FFF2-40B4-BE49-F238E27FC236}">
                <a16:creationId xmlns:a16="http://schemas.microsoft.com/office/drawing/2014/main" id="{ACBEB769-3E45-466B-B379-0AF51963F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590" y="1285302"/>
            <a:ext cx="512643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Основан в 1968 году.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Входит в корпорацию «</a:t>
            </a:r>
            <a:r>
              <a:rPr lang="ru-RU" altLang="ru-RU" sz="1400" dirty="0" err="1">
                <a:latin typeface="Times New Roman" pitchFamily="18" charset="0"/>
                <a:cs typeface="Times New Roman" pitchFamily="18" charset="0"/>
              </a:rPr>
              <a:t>Ростех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Основной вид деятельности – производство автомобильных двигателей</a:t>
            </a:r>
          </a:p>
          <a:p>
            <a:pPr marL="0" indent="0" eaLnBrk="1" hangingPunct="1">
              <a:defRPr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 и коробок передач.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Площадь завода – 1 263 000 м2. 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Площадь цехов – 400 000 м2.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Годовой оборот продаж – 5 млрд. руб. 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Количество персонала – 1500 чел.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Расположение производства: г. Тутаев Ярославской области</a:t>
            </a:r>
          </a:p>
        </p:txBody>
      </p:sp>
      <p:sp>
        <p:nvSpPr>
          <p:cNvPr id="31" name="TextBox 2">
            <a:extLst>
              <a:ext uri="{FF2B5EF4-FFF2-40B4-BE49-F238E27FC236}">
                <a16:creationId xmlns:a16="http://schemas.microsoft.com/office/drawing/2014/main" id="{65A293DE-580E-47D9-82F7-EFEC31A11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590" y="937262"/>
            <a:ext cx="3898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ОАО «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Тутаевский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Моторный  Завод»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F3FF53C-DCD6-4C27-85FE-92EBB348FA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942" y="3530332"/>
            <a:ext cx="2330830" cy="154098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D47AE1C-0AA2-49E0-BCFC-3D3D20CA64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1" y="3540562"/>
            <a:ext cx="2760004" cy="155250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3A58B02-95D2-4BA2-BFA5-C84430CD9B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182" y="878721"/>
            <a:ext cx="3722917" cy="265335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33C3B69-C431-4170-96EC-1C961FC168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284" y="3530110"/>
            <a:ext cx="1631761" cy="1553244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537A7AA-FAE3-4895-B1D6-A9C155B960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153" y="3530110"/>
            <a:ext cx="1737359" cy="154347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D46BCE1-2FCF-4A07-B4AA-2EE4E492BB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77" y="5054681"/>
            <a:ext cx="2711969" cy="178745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A702CC6-D369-4383-954A-638C23F2BD7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58927" y="5460374"/>
            <a:ext cx="1820405" cy="102397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2D396A3E-5D04-4103-9926-2480617AC1C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77407" y="5475788"/>
            <a:ext cx="1781471" cy="100207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A43EEB48-93BE-433F-BAB6-874C09D384C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277" y="5078111"/>
            <a:ext cx="2385935" cy="1789452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B6ED517-6083-41B8-A528-94DEA6C1874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292" y="5091463"/>
            <a:ext cx="3553091" cy="175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200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252</Words>
  <Application>Microsoft Office PowerPoint</Application>
  <PresentationFormat>Широкоэкранный</PresentationFormat>
  <Paragraphs>48</Paragraphs>
  <Slides>5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2" baseType="lpstr">
      <vt:lpstr>Arial</vt:lpstr>
      <vt:lpstr>Georgia</vt:lpstr>
      <vt:lpstr>Times New Roman</vt:lpstr>
      <vt:lpstr>Calibri</vt:lpstr>
      <vt:lpstr>Calibri Light</vt:lpstr>
      <vt:lpstr>Old English Text MT</vt:lpstr>
      <vt:lpstr>Тема Office</vt:lpstr>
      <vt:lpstr>Производство лифтовых компонентов. </vt:lpstr>
      <vt:lpstr>Лифтовая лебедка серии ЛЛ. </vt:lpstr>
      <vt:lpstr>Лифтовая лебедка серии ЛЛ. Преимущества </vt:lpstr>
      <vt:lpstr>Лифтовая лебедка серии NS для БМП. </vt:lpstr>
      <vt:lpstr>Лифтовая лебедка серии ЛР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Производство лифтовых лебедок. </dc:title>
  <dc:creator>Владимир Новорок</dc:creator>
  <cp:lastModifiedBy>Владимир Новорок</cp:lastModifiedBy>
  <cp:revision>31</cp:revision>
  <dcterms:created xsi:type="dcterms:W3CDTF">2019-02-05T19:33:28Z</dcterms:created>
  <dcterms:modified xsi:type="dcterms:W3CDTF">2019-02-06T01:10:46Z</dcterms:modified>
</cp:coreProperties>
</file>