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1" r:id="rId2"/>
    <p:sldMasterId id="2147483733" r:id="rId3"/>
  </p:sldMasterIdLst>
  <p:notesMasterIdLst>
    <p:notesMasterId r:id="rId18"/>
  </p:notesMasterIdLst>
  <p:sldIdLst>
    <p:sldId id="381" r:id="rId4"/>
    <p:sldId id="382" r:id="rId5"/>
    <p:sldId id="383" r:id="rId6"/>
    <p:sldId id="384" r:id="rId7"/>
    <p:sldId id="385" r:id="rId8"/>
    <p:sldId id="386" r:id="rId9"/>
    <p:sldId id="387" r:id="rId10"/>
    <p:sldId id="330" r:id="rId11"/>
    <p:sldId id="328" r:id="rId12"/>
    <p:sldId id="332" r:id="rId13"/>
    <p:sldId id="333" r:id="rId14"/>
    <p:sldId id="334" r:id="rId15"/>
    <p:sldId id="266" r:id="rId16"/>
    <p:sldId id="388" r:id="rId17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97D97D7-5616-4B62-8FAA-AF34621E7F54}">
          <p14:sldIdLst>
            <p14:sldId id="381"/>
            <p14:sldId id="382"/>
            <p14:sldId id="383"/>
            <p14:sldId id="384"/>
            <p14:sldId id="385"/>
            <p14:sldId id="386"/>
            <p14:sldId id="387"/>
            <p14:sldId id="330"/>
            <p14:sldId id="328"/>
          </p14:sldIdLst>
        </p14:section>
        <p14:section name="Раздел без заголовка" id="{329775AB-5F44-4EE6-86FB-324DC90C5AA8}">
          <p14:sldIdLst>
            <p14:sldId id="332"/>
            <p14:sldId id="333"/>
            <p14:sldId id="334"/>
            <p14:sldId id="266"/>
            <p14:sldId id="3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1762" autoAdjust="0"/>
  </p:normalViewPr>
  <p:slideViewPr>
    <p:cSldViewPr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35F036DC-015E-4E8A-8477-626E1380781C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4A9D3674-4869-4E4B-826C-2A1695ADD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637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F543E-CBB3-4D1A-85FD-3C4D294B61AF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07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A2A6-24E2-42FF-B4A5-89441AD2B2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9C56-54FD-4737-B866-0A9EA64042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A2A6-24E2-42FF-B4A5-89441AD2B2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9C56-54FD-4737-B866-0A9EA64042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A2A6-24E2-42FF-B4A5-89441AD2B2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9C56-54FD-4737-B866-0A9EA64042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82B6-46E0-41B5-BB8F-B061A03B9EE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D9F3-4E86-4506-929E-31A9AF2989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87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82B6-46E0-41B5-BB8F-B061A03B9EE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D9F3-4E86-4506-929E-31A9AF2989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315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82B6-46E0-41B5-BB8F-B061A03B9EE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D9F3-4E86-4506-929E-31A9AF2989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3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82B6-46E0-41B5-BB8F-B061A03B9EE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D9F3-4E86-4506-929E-31A9AF2989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54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82B6-46E0-41B5-BB8F-B061A03B9EE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D9F3-4E86-4506-929E-31A9AF2989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34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82B6-46E0-41B5-BB8F-B061A03B9EE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D9F3-4E86-4506-929E-31A9AF2989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81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82B6-46E0-41B5-BB8F-B061A03B9EE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D9F3-4E86-4506-929E-31A9AF2989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817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82B6-46E0-41B5-BB8F-B061A03B9EE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D9F3-4E86-4506-929E-31A9AF2989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8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A2A6-24E2-42FF-B4A5-89441AD2B2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9C56-54FD-4737-B866-0A9EA64042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82B6-46E0-41B5-BB8F-B061A03B9EE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D9F3-4E86-4506-929E-31A9AF2989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55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82B6-46E0-41B5-BB8F-B061A03B9EE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D9F3-4E86-4506-929E-31A9AF2989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87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82B6-46E0-41B5-BB8F-B061A03B9EE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D9F3-4E86-4506-929E-31A9AF2989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283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82B6-46E0-41B5-BB8F-B061A03B9EE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D9F3-4E86-4506-929E-31A9AF2989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82B6-46E0-41B5-BB8F-B061A03B9EE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D9F3-4E86-4506-929E-31A9AF2989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82B6-46E0-41B5-BB8F-B061A03B9EE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D9F3-4E86-4506-929E-31A9AF2989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82B6-46E0-41B5-BB8F-B061A03B9EE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D9F3-4E86-4506-929E-31A9AF2989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82B6-46E0-41B5-BB8F-B061A03B9EE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D9F3-4E86-4506-929E-31A9AF2989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82B6-46E0-41B5-BB8F-B061A03B9EE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D9F3-4E86-4506-929E-31A9AF2989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82B6-46E0-41B5-BB8F-B061A03B9EE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D9F3-4E86-4506-929E-31A9AF2989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A2A6-24E2-42FF-B4A5-89441AD2B2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9C56-54FD-4737-B866-0A9EA64042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82B6-46E0-41B5-BB8F-B061A03B9EE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D9F3-4E86-4506-929E-31A9AF2989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82B6-46E0-41B5-BB8F-B061A03B9EE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D9F3-4E86-4506-929E-31A9AF2989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82B6-46E0-41B5-BB8F-B061A03B9EE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D9F3-4E86-4506-929E-31A9AF2989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82B6-46E0-41B5-BB8F-B061A03B9EE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D9F3-4E86-4506-929E-31A9AF2989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A2A6-24E2-42FF-B4A5-89441AD2B2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9C56-54FD-4737-B866-0A9EA64042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A2A6-24E2-42FF-B4A5-89441AD2B2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9C56-54FD-4737-B866-0A9EA64042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A2A6-24E2-42FF-B4A5-89441AD2B2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9C56-54FD-4737-B866-0A9EA64042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A2A6-24E2-42FF-B4A5-89441AD2B2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9C56-54FD-4737-B866-0A9EA64042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A2A6-24E2-42FF-B4A5-89441AD2B2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9C56-54FD-4737-B866-0A9EA64042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A2A6-24E2-42FF-B4A5-89441AD2B2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9C56-54FD-4737-B866-0A9EA64042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BDC82B6-46E0-41B5-BB8F-B061A03B9EE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853D9F3-4E86-4506-929E-31A9AF2989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BDC82B6-46E0-41B5-BB8F-B061A03B9EE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53D9F3-4E86-4506-929E-31A9AF2989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7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BDC82B6-46E0-41B5-BB8F-B061A03B9EE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53D9F3-4E86-4506-929E-31A9AF2989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996952"/>
            <a:ext cx="8640960" cy="36004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5-я Техническая конференция по лифтам и лифтовому оборудованию 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b="1">
                <a:solidFill>
                  <a:srgbClr val="0070C0"/>
                </a:solidFill>
              </a:rPr>
              <a:t>Итоги </a:t>
            </a:r>
            <a:r>
              <a:rPr lang="ru-RU" b="1" dirty="0">
                <a:solidFill>
                  <a:srgbClr val="0070C0"/>
                </a:solidFill>
              </a:rPr>
              <a:t>деятельности Национального </a:t>
            </a:r>
            <a:r>
              <a:rPr lang="ru-RU" b="1">
                <a:solidFill>
                  <a:srgbClr val="0070C0"/>
                </a:solidFill>
              </a:rPr>
              <a:t>Лифтового  </a:t>
            </a:r>
            <a:endParaRPr lang="ru-RU" b="1" dirty="0">
              <a:solidFill>
                <a:srgbClr val="0070C0"/>
              </a:solidFill>
            </a:endParaRPr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sz="1600" dirty="0"/>
              <a:t>Приветственное слово президента НЛС  Тишина В.А. </a:t>
            </a:r>
          </a:p>
          <a:p>
            <a:pPr algn="ctr"/>
            <a:r>
              <a:rPr lang="ru-RU" sz="1600" dirty="0"/>
              <a:t>г.</a:t>
            </a:r>
            <a:r>
              <a:rPr lang="en-US" sz="1600" dirty="0"/>
              <a:t> </a:t>
            </a:r>
            <a:r>
              <a:rPr lang="ru-RU" sz="1600" dirty="0"/>
              <a:t>Москва 07 февраля 2018г.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2448272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6672"/>
            <a:ext cx="2239144" cy="223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634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9" y="0"/>
            <a:ext cx="9106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8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66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64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66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14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51017" y="146725"/>
            <a:ext cx="8229600" cy="5949280"/>
          </a:xfrm>
        </p:spPr>
        <p:txBody>
          <a:bodyPr>
            <a:normAutofit fontScale="32500" lnSpcReduction="20000"/>
          </a:bodyPr>
          <a:lstStyle/>
          <a:p>
            <a:pPr marL="0" lvl="0" indent="0">
              <a:buNone/>
            </a:pPr>
            <a:endParaRPr lang="ru-RU" sz="6400" dirty="0"/>
          </a:p>
          <a:p>
            <a:pPr marL="0" lvl="0" indent="0" algn="ctr">
              <a:buNone/>
            </a:pPr>
            <a:r>
              <a:rPr lang="ru-RU" sz="6400" dirty="0"/>
              <a:t>       Отсутствие единого Государственного надзора и координации между надзорными органами </a:t>
            </a:r>
          </a:p>
          <a:p>
            <a:pPr marL="0" lvl="0" indent="0">
              <a:buNone/>
            </a:pPr>
            <a:endParaRPr lang="ru-RU" sz="6400" dirty="0"/>
          </a:p>
          <a:p>
            <a:pPr marL="0" lvl="0" indent="0">
              <a:buNone/>
            </a:pPr>
            <a:endParaRPr lang="ru-RU" sz="6400" dirty="0"/>
          </a:p>
          <a:p>
            <a:pPr marL="0" lvl="0" indent="0">
              <a:buNone/>
            </a:pPr>
            <a:endParaRPr lang="ru-RU" sz="6400" dirty="0"/>
          </a:p>
          <a:p>
            <a:pPr marL="0" lvl="0" indent="0">
              <a:buNone/>
            </a:pPr>
            <a:endParaRPr lang="ru-RU" sz="6400" dirty="0"/>
          </a:p>
          <a:p>
            <a:pPr marL="0" lvl="0" indent="0">
              <a:buNone/>
            </a:pPr>
            <a:endParaRPr lang="ru-RU" sz="6400" dirty="0"/>
          </a:p>
          <a:p>
            <a:pPr marL="0" lvl="0" indent="0">
              <a:buNone/>
            </a:pPr>
            <a:endParaRPr lang="ru-RU" sz="6400" dirty="0"/>
          </a:p>
          <a:p>
            <a:pPr marL="0" lvl="0" indent="0">
              <a:buNone/>
            </a:pPr>
            <a:endParaRPr lang="ru-RU" sz="6400" dirty="0"/>
          </a:p>
          <a:p>
            <a:pPr marL="0" lvl="0" indent="0">
              <a:buNone/>
            </a:pPr>
            <a:endParaRPr lang="ru-RU" sz="6400" dirty="0"/>
          </a:p>
          <a:p>
            <a:pPr marL="0" lvl="0" indent="0">
              <a:buNone/>
            </a:pPr>
            <a:endParaRPr lang="ru-RU" sz="6400" dirty="0"/>
          </a:p>
          <a:p>
            <a:pPr marL="0" lvl="0" indent="0">
              <a:buNone/>
            </a:pPr>
            <a:endParaRPr lang="ru-RU" sz="6400" dirty="0"/>
          </a:p>
          <a:p>
            <a:pPr marL="0" lvl="0" indent="0">
              <a:buNone/>
            </a:pPr>
            <a:endParaRPr lang="ru-RU" sz="6400" dirty="0"/>
          </a:p>
          <a:p>
            <a:pPr marL="0" lvl="0" indent="0">
              <a:buNone/>
            </a:pPr>
            <a:br>
              <a:rPr lang="ru-RU" sz="6400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89188"/>
            <a:ext cx="8464302" cy="370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914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4FCE431-8713-45C7-8549-39161D887A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75656" y="1412776"/>
            <a:ext cx="6400800" cy="3474720"/>
          </a:xfrm>
        </p:spPr>
        <p:txBody>
          <a:bodyPr>
            <a:normAutofit/>
          </a:bodyPr>
          <a:lstStyle/>
          <a:p>
            <a:r>
              <a:rPr lang="ru-RU" sz="4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1082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8640"/>
            <a:ext cx="864096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Данные ЕЛИАС за 2017 год</a:t>
            </a:r>
          </a:p>
          <a:p>
            <a:endParaRPr lang="ru-RU" sz="900" dirty="0"/>
          </a:p>
          <a:p>
            <a:pPr algn="just"/>
            <a:r>
              <a:rPr lang="ru-RU" sz="1600" dirty="0"/>
              <a:t>За 2017 год, согласно данным, представленным на сайте Федеральной службы по аккредитации, задекларировано 40 429 единиц лифтов, что превышает прошлогодние показатели за тот же период на 2 206 ед. (38 223 ед. в 2016 году).</a:t>
            </a:r>
          </a:p>
          <a:p>
            <a:pPr algn="just"/>
            <a:endParaRPr lang="ru-RU" sz="900" dirty="0"/>
          </a:p>
          <a:p>
            <a:pPr algn="just"/>
            <a:r>
              <a:rPr lang="ru-RU" sz="1600" dirty="0"/>
              <a:t>Из указанного числа 11 480 единиц – импортного производства, что составляет всего 28,4% от общего числа, в то время как в предыдущие годы эта цифра составляла не менее 36-37%.</a:t>
            </a:r>
          </a:p>
          <a:p>
            <a:pPr algn="just"/>
            <a:endParaRPr lang="ru-RU" sz="900" dirty="0"/>
          </a:p>
          <a:p>
            <a:pPr algn="just"/>
            <a:r>
              <a:rPr lang="ru-RU" sz="1600" dirty="0"/>
              <a:t>Большая часть импортных лифтов – производства Республики Беларусь (7 206 ед.)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87624" y="31409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1047509" y="2604686"/>
            <a:ext cx="7916979" cy="4064674"/>
            <a:chOff x="1047509" y="2604686"/>
            <a:chExt cx="7916979" cy="4064674"/>
          </a:xfrm>
        </p:grpSpPr>
        <p:pic>
          <p:nvPicPr>
            <p:cNvPr id="2049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509" y="2604686"/>
              <a:ext cx="6652326" cy="4064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Надпись 2"/>
            <p:cNvSpPr txBox="1">
              <a:spLocks noChangeArrowheads="1"/>
            </p:cNvSpPr>
            <p:nvPr/>
          </p:nvSpPr>
          <p:spPr bwMode="auto">
            <a:xfrm>
              <a:off x="8150300" y="3795812"/>
              <a:ext cx="814188" cy="427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+13,5% 5 206 </a:t>
              </a:r>
              <a:r>
                <a:rPr kumimoji="0" lang="ru-RU" sz="11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ед</a:t>
              </a:r>
              <a:endParaRPr kumimoji="0" lang="ru-RU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2714830" y="5057620"/>
              <a:ext cx="543547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7120713" y="2968224"/>
              <a:ext cx="1029587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8150300" y="2968224"/>
              <a:ext cx="0" cy="208939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0308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8640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Данные ЕЛИАС за 2017 год</a:t>
            </a:r>
          </a:p>
          <a:p>
            <a:endParaRPr lang="ru-RU" sz="900" dirty="0"/>
          </a:p>
          <a:p>
            <a:endParaRPr lang="ru-RU" sz="900" dirty="0"/>
          </a:p>
          <a:p>
            <a:pPr algn="r"/>
            <a:r>
              <a:rPr lang="ru-RU" sz="1600" dirty="0"/>
              <a:t>Количественное соотношение лифтов российского и импортного производства</a:t>
            </a:r>
          </a:p>
        </p:txBody>
      </p:sp>
      <p:pic>
        <p:nvPicPr>
          <p:cNvPr id="3074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96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81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1124744"/>
          <a:ext cx="8640961" cy="5544616"/>
        </p:xfrm>
        <a:graphic>
          <a:graphicData uri="http://schemas.openxmlformats.org/drawingml/2006/table">
            <a:tbl>
              <a:tblPr/>
              <a:tblGrid>
                <a:gridCol w="458812">
                  <a:extLst>
                    <a:ext uri="{9D8B030D-6E8A-4147-A177-3AD203B41FA5}">
                      <a16:colId xmlns:a16="http://schemas.microsoft.com/office/drawing/2014/main" val="3977466884"/>
                    </a:ext>
                  </a:extLst>
                </a:gridCol>
                <a:gridCol w="2380087">
                  <a:extLst>
                    <a:ext uri="{9D8B030D-6E8A-4147-A177-3AD203B41FA5}">
                      <a16:colId xmlns:a16="http://schemas.microsoft.com/office/drawing/2014/main" val="2676736855"/>
                    </a:ext>
                  </a:extLst>
                </a:gridCol>
                <a:gridCol w="2666845">
                  <a:extLst>
                    <a:ext uri="{9D8B030D-6E8A-4147-A177-3AD203B41FA5}">
                      <a16:colId xmlns:a16="http://schemas.microsoft.com/office/drawing/2014/main" val="3268256064"/>
                    </a:ext>
                  </a:extLst>
                </a:gridCol>
                <a:gridCol w="1271292">
                  <a:extLst>
                    <a:ext uri="{9D8B030D-6E8A-4147-A177-3AD203B41FA5}">
                      <a16:colId xmlns:a16="http://schemas.microsoft.com/office/drawing/2014/main" val="1001776018"/>
                    </a:ext>
                  </a:extLst>
                </a:gridCol>
                <a:gridCol w="1405113">
                  <a:extLst>
                    <a:ext uri="{9D8B030D-6E8A-4147-A177-3AD203B41FA5}">
                      <a16:colId xmlns:a16="http://schemas.microsoft.com/office/drawing/2014/main" val="1173912825"/>
                    </a:ext>
                  </a:extLst>
                </a:gridCol>
                <a:gridCol w="458812">
                  <a:extLst>
                    <a:ext uri="{9D8B030D-6E8A-4147-A177-3AD203B41FA5}">
                      <a16:colId xmlns:a16="http://schemas.microsoft.com/office/drawing/2014/main" val="955814520"/>
                    </a:ext>
                  </a:extLst>
                </a:gridCol>
              </a:tblGrid>
              <a:tr h="2536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Изготовитель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Адрес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Страна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лифтов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944819"/>
                  </a:ext>
                </a:extLst>
              </a:tr>
              <a:tr h="2637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ОАО "Могилевлифтмаш"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Беларусь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8271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63,15%</a:t>
                      </a:r>
                    </a:p>
                  </a:txBody>
                  <a:tcPr marL="6147" marR="6147" marT="6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902890"/>
                  </a:ext>
                </a:extLst>
              </a:tr>
              <a:tr h="253643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147" marR="6147" marT="6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KONE Elevators Co., Ltd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№88 Middle GuCheng Road,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Китай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375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2,86%</a:t>
                      </a:r>
                    </a:p>
                  </a:txBody>
                  <a:tcPr marL="6147" marR="6147" marT="6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911347"/>
                  </a:ext>
                </a:extLst>
              </a:tr>
              <a:tr h="253643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147" marR="6147" marT="6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Schindler Management Ltd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Швейцария,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Zugerstrasse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13, 6030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Ebikon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Швейцария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352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2,69%</a:t>
                      </a:r>
                    </a:p>
                  </a:txBody>
                  <a:tcPr marL="6147" marR="6147" marT="6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11052"/>
                  </a:ext>
                </a:extLst>
              </a:tr>
              <a:tr h="5072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KONE Corporation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Финляндия,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Eliel Saarisentie 2, P.O.Box 66, FIN-00401, Helsinki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Финляндия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2,67%</a:t>
                      </a:r>
                    </a:p>
                  </a:txBody>
                  <a:tcPr marL="6147" marR="6147" marT="6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034793"/>
                  </a:ext>
                </a:extLst>
              </a:tr>
              <a:tr h="507283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147" marR="6147" marT="6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ThyssenKrupp Aufzugswerke GmbH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Германия,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Stuttgart, Bernhauser str, 45. Neuhausen a.d.F. Postfach 230370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Германия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288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2,20%</a:t>
                      </a:r>
                    </a:p>
                  </a:txBody>
                  <a:tcPr marL="6147" marR="6147" marT="6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196444"/>
                  </a:ext>
                </a:extLst>
              </a:tr>
              <a:tr h="479382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147" marR="6147" marT="6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New Equipment Center, OTIS, Gien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Франция, Avenue des Montoires, 45504 Gien Cedex-France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Франция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285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2,18%</a:t>
                      </a:r>
                    </a:p>
                  </a:txBody>
                  <a:tcPr marL="6147" marR="6147" marT="6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536555"/>
                  </a:ext>
                </a:extLst>
              </a:tr>
              <a:tr h="5072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Xizi Otis Elevator Co., Ltd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Китай, 28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Jiu Huan Road, Jianggan District, Hangzhou, Zhejiang, 310019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Китай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212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1,62%</a:t>
                      </a:r>
                    </a:p>
                  </a:txBody>
                  <a:tcPr marL="6147" marR="6147" marT="6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935889"/>
                  </a:ext>
                </a:extLst>
              </a:tr>
              <a:tr h="253643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6147" marR="6147" marT="6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KLEEMANN HELLAS S.A.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61100, Греция, Kilkis, Kilkis Industrial Area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Греция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211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1,61%</a:t>
                      </a:r>
                    </a:p>
                  </a:txBody>
                  <a:tcPr marL="6147" marR="6147" marT="6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153716"/>
                  </a:ext>
                </a:extLst>
              </a:tr>
              <a:tr h="479382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6147" marR="6147" marT="6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Canny Elevator Co., Ltd.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215213, Китай, № 888,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Kangli Road, Fenhu Economic Development Area, Wujiang, Jiangsu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Китай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179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1,37%</a:t>
                      </a:r>
                    </a:p>
                  </a:txBody>
                  <a:tcPr marL="6147" marR="6147" marT="6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925551"/>
                  </a:ext>
                </a:extLst>
              </a:tr>
              <a:tr h="2536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KONE Industrial Oy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Финляндия, Kuumolankatu l. FIN-05801, Hyvinkaa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Финляндия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177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1,35%</a:t>
                      </a:r>
                    </a:p>
                  </a:txBody>
                  <a:tcPr marL="6147" marR="6147" marT="6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269689"/>
                  </a:ext>
                </a:extLst>
              </a:tr>
              <a:tr h="253643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6147" marR="6147" marT="6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Kleemann liftovi d.o.o.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Сербия,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Golubinacka bb, 22310 Simanovci, Pecinci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Сербия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0,95%</a:t>
                      </a:r>
                    </a:p>
                  </a:txBody>
                  <a:tcPr marL="6147" marR="6147" marT="6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021342"/>
                  </a:ext>
                </a:extLst>
              </a:tr>
              <a:tr h="253643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6147" marR="6147" marT="6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LM Liftmaterial GmbH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Германия,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Gewerbestrasse 1,Landsham, Pliening, 85652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Германия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0,93%</a:t>
                      </a:r>
                    </a:p>
                  </a:txBody>
                  <a:tcPr marL="6147" marR="6147" marT="6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157287"/>
                  </a:ext>
                </a:extLst>
              </a:tr>
              <a:tr h="2637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SJEC Corporation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Китай, 718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Ftngting, SIP, 215122,Suzhou, P.R. China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Китай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0,83%</a:t>
                      </a:r>
                    </a:p>
                  </a:txBody>
                  <a:tcPr marL="6147" marR="6147" marT="6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935526"/>
                  </a:ext>
                </a:extLst>
              </a:tr>
              <a:tr h="253643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6147" marR="6147" marT="6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Metallschneider GmbH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33154, ГЕРМАНИЯ,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Salzkotten, Muchlenfeld 22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Германия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0,75%</a:t>
                      </a:r>
                    </a:p>
                  </a:txBody>
                  <a:tcPr marL="6147" marR="6147" marT="6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37586"/>
                  </a:ext>
                </a:extLst>
              </a:tr>
              <a:tr h="507283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6147" marR="6147" marT="6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Orona S.Coop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Испания,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Poligono Industrial Lastaola s/n 20120 Hernani (Gipuzkoa)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Испания 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6147" marR="6147" marT="6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0,68%</a:t>
                      </a:r>
                    </a:p>
                  </a:txBody>
                  <a:tcPr marL="6147" marR="6147" marT="6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47926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ru-RU" dirty="0"/>
              <a:t>Импортные лифты</a:t>
            </a:r>
          </a:p>
        </p:txBody>
      </p:sp>
    </p:spTree>
    <p:extLst>
      <p:ext uri="{BB962C8B-B14F-4D97-AF65-F5344CB8AC3E}">
        <p14:creationId xmlns:p14="http://schemas.microsoft.com/office/powerpoint/2010/main" val="717566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8384"/>
          </a:xfrm>
        </p:spPr>
        <p:txBody>
          <a:bodyPr>
            <a:noAutofit/>
          </a:bodyPr>
          <a:lstStyle/>
          <a:p>
            <a:r>
              <a:rPr lang="ru-RU" sz="2800" dirty="0"/>
              <a:t>Российские лифты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51520" y="687024"/>
          <a:ext cx="8640960" cy="6054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1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1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08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1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№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Изготовитель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Адрес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Страна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Количество лифтов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ОАО "Щербинский лифтостроительный завод"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142171, город Москва, город Щербинка, улица Первомайская, дом 6, Россия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Россия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10116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ПАО "Карачаровский механический завод"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109052, Россия, город Москва, Рязанский проспект, дом 2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Россия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7014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3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ООО "ОТИС Лифт"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Россия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5424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 - в 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т.ч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. ООО "ОТИС Лифт"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105118, г. Москва, 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ул.Кирпичная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, д.21.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Россия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4476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 - в 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т.ч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. ООО "ОТИС Лифт", филиал в Санкт-Петербурге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198095, г. Санкт-Петербург, Химический пер., дом 14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Россия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948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4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НЛМ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Россия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1185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390"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+mn-lt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 - в т. ч. ООО "НЛМ"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607650, Нижегородская область, г. Кстово, ул. Магистральная, д.4 "Б"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Россия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937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 - в т. ч. ООО "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НижегородЛифтмаш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"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607650, Россия, Нижегородская область, 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г.Кстово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ул.Магистральная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, д.4б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Россия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248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Сиблифт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Россия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774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437"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+mn-lt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 - в т. ч. ООО "ПКФ Сиблифт"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644027, г. Омск, ул. Индустриальная, д.11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Россия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743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 - в т. ч. ООО "Сибирский лифт"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644027, г. Омск, ул. Индустриальная, д.11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Россия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31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1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6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ООО ПО "Евролифтмаш"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140080, Россия, Московская область, г. Лыткарино, Детский городок ЗИЛ, 48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Россия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741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17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7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ООО "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Серпуховский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 лифтостроительный завод"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142214, Россия, Московская область, р-н. 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Серпуховский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, деревня Ивановское, строение 1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Россия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495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1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8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ООО "Кузбасс/Лифт"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650056, Россия, Кемеровская область, Кемерово, ул. Волгоградская, 47А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Россия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308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17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9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ООО "Канмаш ДСО"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428037, РОССИЯ, Чувашская Республика - чувашия, Чебоксары, проезд. Монтажный, 23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Россия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215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ООО "Еонесси"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660062, Красноярск, пер.Телевизорный 9а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Россия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201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26" marR="44826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870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864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Распределение лифтов по странам-изготовителям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51520" y="711860"/>
          <a:ext cx="8640958" cy="60295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1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9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97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Страна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Армения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Беларусь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6054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6989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8273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7206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Болгария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Босния и Герцеговина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Германия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915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859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528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Греция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529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378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Испания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574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Италия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Казахстан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Китай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2406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2387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1482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1363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Корея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317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Россия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21940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22972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25125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28949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Сербия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Словакия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8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Словения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8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Турция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242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8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Узбекистан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8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Украина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8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Финляндия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628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782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527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8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Франция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668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8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Хорватия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8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Черногория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8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Швейцария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8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Швеция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28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Итого: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35223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36766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38223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40429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17" marR="47117" marT="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820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8384"/>
          </a:xfrm>
        </p:spPr>
        <p:txBody>
          <a:bodyPr>
            <a:noAutofit/>
          </a:bodyPr>
          <a:lstStyle/>
          <a:p>
            <a:r>
              <a:rPr lang="ru-RU" sz="2800" dirty="0"/>
              <a:t>Российские и импортные лифты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51520" y="764704"/>
          <a:ext cx="8640960" cy="5976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7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3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4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7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62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Изготовитель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Адрес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Страна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лифтов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 от общ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2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ОАО "Щербинский лифтостроительный завод"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142171, город Москва, город Щербинка, улица Первомайская, дом 6, Россия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Россия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10116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25,02%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8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ОАО "Могилевлифтмаш"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Беларусь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7206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17,82%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8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ПАО "Карачаровский механический завод"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109052, Россия, город Москва, Рязанский проспект, дом 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Россия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7014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17,35%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ООО "ОТИС Лифт"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Россия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5424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13,42%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8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ООО "НЛМ"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607650, Нижегородская область, г. Кстово, ул. Магистральная, д.4 "Б"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Россия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1185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2,93%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8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ООО "ПКФ Сиблифт"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644027, г. Омск, ул. Индустриальная, д.11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Россия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774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1,91%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62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ООО ПО "Евролифтмаш"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140080, Россия, Московская область, г. Лыткарино, Детский городок ЗИЛ, 48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Россия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1,83%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62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ООО "Серпуховский лифтостроительный завод"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142214, Россия, Московская область, р-н. Серпуховский, деревня Ивановское, строение 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Россия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495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1,22%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08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KONE Industrial Oy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Финляндия, Kuumolankatu l. FIN-05801, Hyvinkaa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Финляндия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395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0,98%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62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KONE Elevators Co., Ltd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№88 Middle GuCheng Road, Yushan Town Kunshan, Jiangsu province 215300. P.R.China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Китай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393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0,97%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5" marR="5537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4318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980" y="1844824"/>
            <a:ext cx="7634039" cy="477005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Состояние лифтового парка жилого фонда РФ</a:t>
            </a:r>
          </a:p>
        </p:txBody>
      </p:sp>
    </p:spTree>
    <p:extLst>
      <p:ext uri="{BB962C8B-B14F-4D97-AF65-F5344CB8AC3E}">
        <p14:creationId xmlns:p14="http://schemas.microsoft.com/office/powerpoint/2010/main" val="3833441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591056"/>
            <a:ext cx="8964487" cy="4535107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В феврале 2017 года проект кредитования ускоренной замены лифтового оборудования в жилищном фонде Российской Федерации определен Минстроем России в качестве приоритетного ведомственного проекта развития. </a:t>
            </a:r>
            <a:endParaRPr lang="ru-RU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u="sng" dirty="0">
                <a:solidFill>
                  <a:srgbClr val="0070C0"/>
                </a:solidFill>
              </a:rPr>
              <a:t>Реализация проекта позволит</a:t>
            </a:r>
            <a:r>
              <a:rPr lang="en-US" u="sng" dirty="0">
                <a:solidFill>
                  <a:srgbClr val="0070C0"/>
                </a:solidFill>
              </a:rPr>
              <a:t>: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pPr marL="742950" indent="-7429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значительно повысить уровень  безопасности и комфортности проживания граждан в </a:t>
            </a:r>
            <a:r>
              <a:rPr lang="ru-RU" dirty="0" err="1">
                <a:solidFill>
                  <a:srgbClr val="0070C0"/>
                </a:solidFill>
              </a:rPr>
              <a:t>мкд</a:t>
            </a:r>
            <a:endParaRPr lang="en-US" dirty="0">
              <a:solidFill>
                <a:srgbClr val="0070C0"/>
              </a:solidFill>
            </a:endParaRPr>
          </a:p>
          <a:p>
            <a:pPr marL="742950" indent="-74295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  <a:p>
            <a:pPr marL="742950" indent="-7429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сформировать рынок привлечения инвестиционного капитала в программы капитального ремонта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Проект кредитования ускоренной замены лифтов  </a:t>
            </a:r>
          </a:p>
        </p:txBody>
      </p:sp>
    </p:spTree>
    <p:extLst>
      <p:ext uri="{BB962C8B-B14F-4D97-AF65-F5344CB8AC3E}">
        <p14:creationId xmlns:p14="http://schemas.microsoft.com/office/powerpoint/2010/main" val="24810880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9324</TotalTime>
  <Words>1215</Words>
  <Application>Microsoft Office PowerPoint</Application>
  <PresentationFormat>Экран (4:3)</PresentationFormat>
  <Paragraphs>422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Candara</vt:lpstr>
      <vt:lpstr>Georgia</vt:lpstr>
      <vt:lpstr>Symbol</vt:lpstr>
      <vt:lpstr>Times New Roman</vt:lpstr>
      <vt:lpstr>Trebuchet MS</vt:lpstr>
      <vt:lpstr>Волна</vt:lpstr>
      <vt:lpstr>1_Воздушный поток</vt:lpstr>
      <vt:lpstr>Воздушный поток</vt:lpstr>
      <vt:lpstr> </vt:lpstr>
      <vt:lpstr>Презентация PowerPoint</vt:lpstr>
      <vt:lpstr>Презентация PowerPoint</vt:lpstr>
      <vt:lpstr>Импортные лифты</vt:lpstr>
      <vt:lpstr>Российские лифты</vt:lpstr>
      <vt:lpstr>Презентация PowerPoint</vt:lpstr>
      <vt:lpstr>Российские и импортные лифты</vt:lpstr>
      <vt:lpstr>Состояние лифтового парка жилого фонда РФ</vt:lpstr>
      <vt:lpstr>Проект кредитования ускоренной замены лифтов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?????? ?????</dc:creator>
  <cp:lastModifiedBy>Виктор Тишин</cp:lastModifiedBy>
  <cp:revision>189</cp:revision>
  <cp:lastPrinted>2018-02-07T05:55:33Z</cp:lastPrinted>
  <dcterms:created xsi:type="dcterms:W3CDTF">2016-03-09T17:18:10Z</dcterms:created>
  <dcterms:modified xsi:type="dcterms:W3CDTF">2018-02-07T05:58:51Z</dcterms:modified>
</cp:coreProperties>
</file>